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797" r:id="rId3"/>
    <p:sldId id="430" r:id="rId4"/>
    <p:sldId id="383" r:id="rId5"/>
    <p:sldId id="356" r:id="rId6"/>
    <p:sldId id="443" r:id="rId7"/>
    <p:sldId id="444" r:id="rId8"/>
    <p:sldId id="445" r:id="rId9"/>
    <p:sldId id="464" r:id="rId10"/>
    <p:sldId id="431" r:id="rId11"/>
    <p:sldId id="396" r:id="rId12"/>
    <p:sldId id="450" r:id="rId13"/>
    <p:sldId id="457" r:id="rId14"/>
    <p:sldId id="462" r:id="rId15"/>
    <p:sldId id="461" r:id="rId16"/>
    <p:sldId id="336" r:id="rId17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Raven" initials="JR" lastIdx="1" clrIdx="0">
    <p:extLst>
      <p:ext uri="{19B8F6BF-5375-455C-9EA6-DF929625EA0E}">
        <p15:presenceInfo xmlns:p15="http://schemas.microsoft.com/office/powerpoint/2012/main" userId="S::JoRaven@yolocounty.org::23a715e5-5ad6-4db6-958e-6eec56f0f0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00"/>
    <a:srgbClr val="D5DCEA"/>
    <a:srgbClr val="FF33CC"/>
    <a:srgbClr val="000000"/>
    <a:srgbClr val="608CAB"/>
    <a:srgbClr val="88A44D"/>
    <a:srgbClr val="5EA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A682F-2023-4BA7-92C9-C9DD25D7D82A}" v="1" dt="2023-05-02T20:32:3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59" autoAdjust="0"/>
  </p:normalViewPr>
  <p:slideViewPr>
    <p:cSldViewPr snapToGrid="0">
      <p:cViewPr varScale="1">
        <p:scale>
          <a:sx n="114" d="100"/>
          <a:sy n="114" d="100"/>
        </p:scale>
        <p:origin x="7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DF7A682F-2023-4BA7-92C9-C9DD25D7D82A}"/>
    <pc:docChg chg="addSld delSld modSld">
      <pc:chgData name="Mike Works" userId="b81c1b58-431f-48cc-ae25-4815f9ea8e0f" providerId="ADAL" clId="{DF7A682F-2023-4BA7-92C9-C9DD25D7D82A}" dt="2023-05-02T20:34:42.563" v="20" actId="14100"/>
      <pc:docMkLst>
        <pc:docMk/>
      </pc:docMkLst>
      <pc:sldChg chg="modSp mod">
        <pc:chgData name="Mike Works" userId="b81c1b58-431f-48cc-ae25-4815f9ea8e0f" providerId="ADAL" clId="{DF7A682F-2023-4BA7-92C9-C9DD25D7D82A}" dt="2023-05-02T20:34:42.563" v="20" actId="14100"/>
        <pc:sldMkLst>
          <pc:docMk/>
          <pc:sldMk cId="706193510" sldId="430"/>
        </pc:sldMkLst>
        <pc:spChg chg="mod">
          <ac:chgData name="Mike Works" userId="b81c1b58-431f-48cc-ae25-4815f9ea8e0f" providerId="ADAL" clId="{DF7A682F-2023-4BA7-92C9-C9DD25D7D82A}" dt="2023-05-02T20:34:42.563" v="20" actId="14100"/>
          <ac:spMkLst>
            <pc:docMk/>
            <pc:sldMk cId="706193510" sldId="430"/>
            <ac:spMk id="20482" creationId="{00000000-0000-0000-0000-000000000000}"/>
          </ac:spMkLst>
        </pc:spChg>
      </pc:sldChg>
      <pc:sldChg chg="new del">
        <pc:chgData name="Mike Works" userId="b81c1b58-431f-48cc-ae25-4815f9ea8e0f" providerId="ADAL" clId="{DF7A682F-2023-4BA7-92C9-C9DD25D7D82A}" dt="2023-05-02T20:34:34.729" v="19" actId="2696"/>
        <pc:sldMkLst>
          <pc:docMk/>
          <pc:sldMk cId="51940170" sldId="465"/>
        </pc:sldMkLst>
      </pc:sldChg>
      <pc:sldChg chg="modSp add mod">
        <pc:chgData name="Mike Works" userId="b81c1b58-431f-48cc-ae25-4815f9ea8e0f" providerId="ADAL" clId="{DF7A682F-2023-4BA7-92C9-C9DD25D7D82A}" dt="2023-05-02T20:34:14.021" v="18" actId="1076"/>
        <pc:sldMkLst>
          <pc:docMk/>
          <pc:sldMk cId="4111374653" sldId="797"/>
        </pc:sldMkLst>
        <pc:spChg chg="mod">
          <ac:chgData name="Mike Works" userId="b81c1b58-431f-48cc-ae25-4815f9ea8e0f" providerId="ADAL" clId="{DF7A682F-2023-4BA7-92C9-C9DD25D7D82A}" dt="2023-05-02T20:33:49.009" v="13" actId="255"/>
          <ac:spMkLst>
            <pc:docMk/>
            <pc:sldMk cId="4111374653" sldId="797"/>
            <ac:spMk id="2" creationId="{00000000-0000-0000-0000-000000000000}"/>
          </ac:spMkLst>
        </pc:spChg>
        <pc:picChg chg="mod">
          <ac:chgData name="Mike Works" userId="b81c1b58-431f-48cc-ae25-4815f9ea8e0f" providerId="ADAL" clId="{DF7A682F-2023-4BA7-92C9-C9DD25D7D82A}" dt="2023-05-02T20:34:14.021" v="18" actId="1076"/>
          <ac:picMkLst>
            <pc:docMk/>
            <pc:sldMk cId="4111374653" sldId="797"/>
            <ac:picMk id="7" creationId="{178196B3-F1B4-44FF-B963-36DFA64170C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1CEDA05-B55A-46EF-98E3-BF6FD805781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24585E2-19A4-4615-9E05-B61F05E1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28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390" cy="467363"/>
          </a:xfrm>
          <a:prstGeom prst="rect">
            <a:avLst/>
          </a:prstGeom>
        </p:spPr>
        <p:txBody>
          <a:bodyPr vert="horz" lIns="93318" tIns="46659" rIns="93318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120" y="0"/>
            <a:ext cx="3042390" cy="467363"/>
          </a:xfrm>
          <a:prstGeom prst="rect">
            <a:avLst/>
          </a:prstGeom>
        </p:spPr>
        <p:txBody>
          <a:bodyPr vert="horz" lIns="93318" tIns="46659" rIns="93318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2C0C76-7E76-4061-B8AD-2E8AB8F0114F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8" tIns="46659" rIns="93318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7" y="4479687"/>
            <a:ext cx="5620388" cy="3665776"/>
          </a:xfrm>
          <a:prstGeom prst="rect">
            <a:avLst/>
          </a:prstGeom>
        </p:spPr>
        <p:txBody>
          <a:bodyPr vert="horz" lIns="93318" tIns="46659" rIns="93318" bIns="4665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42390" cy="467363"/>
          </a:xfrm>
          <a:prstGeom prst="rect">
            <a:avLst/>
          </a:prstGeom>
        </p:spPr>
        <p:txBody>
          <a:bodyPr vert="horz" lIns="93318" tIns="46659" rIns="93318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120" y="8841738"/>
            <a:ext cx="3042390" cy="467363"/>
          </a:xfrm>
          <a:prstGeom prst="rect">
            <a:avLst/>
          </a:prstGeom>
        </p:spPr>
        <p:txBody>
          <a:bodyPr vert="horz" lIns="93318" tIns="46659" rIns="93318" bIns="466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186897-512A-43D0-A32F-3543A608E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3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1FE98-E0BF-4B16-95A3-5EE0E87699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79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1FE98-E0BF-4B16-95A3-5EE0E87699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7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1FE98-E0BF-4B16-95A3-5EE0E87699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9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1FE98-E0BF-4B16-95A3-5EE0E87699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2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1FE98-E0BF-4B16-95A3-5EE0E87699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3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E7E8-F154-40C8-BFC5-9F6E75240E47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A8C5A02-F67F-4658-B161-16E9CE7F1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9B87-3B12-4B7D-99E5-30172877B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CA997-9A78-45EE-A296-1012F410F602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EDB60-B1A9-4E62-B795-460A9B817AA7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525B-2841-4046-AB9E-F82FDC610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054A-1180-4F36-90E2-CAC19F864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75B5-91F9-40ED-9836-2B3686042861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3539-E18A-4738-9CB5-A75467AB3CFB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2CD02-BE83-4885-9132-2839B8B54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5DF31-34D7-4CE5-9F8E-A2040C199A29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084C2EB-CF59-45E0-818B-4DB0254BF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5948-56F8-4AE9-B4F0-8E80E3D455EB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FA43-AA44-406B-BF92-CB5B4F377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4920F-C8A7-4535-B459-B5017B45377E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23B42F9-8E3B-42F3-A296-0196C50D6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 userDrawn="1"/>
        </p:nvSpPr>
        <p:spPr bwMode="auto">
          <a:xfrm flipV="1">
            <a:off x="3048003" y="2203450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107" y="1524000"/>
            <a:ext cx="269748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174168" y="2471383"/>
            <a:ext cx="2697480" cy="38184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4920F-C8A7-4535-B459-B5017B45377E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23B42F9-8E3B-42F3-A296-0196C50D6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Text Placeholder 2"/>
          <p:cNvSpPr>
            <a:spLocks noGrp="1"/>
          </p:cNvSpPr>
          <p:nvPr>
            <p:ph type="body" idx="13"/>
          </p:nvPr>
        </p:nvSpPr>
        <p:spPr>
          <a:xfrm>
            <a:off x="3213735" y="1524000"/>
            <a:ext cx="269748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3"/>
          <p:cNvSpPr>
            <a:spLocks noGrp="1"/>
          </p:cNvSpPr>
          <p:nvPr>
            <p:ph sz="quarter" idx="14"/>
          </p:nvPr>
        </p:nvSpPr>
        <p:spPr>
          <a:xfrm>
            <a:off x="3223260" y="2471383"/>
            <a:ext cx="2697480" cy="38184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Straight Connector 9"/>
          <p:cNvSpPr>
            <a:spLocks noChangeShapeType="1"/>
          </p:cNvSpPr>
          <p:nvPr userDrawn="1"/>
        </p:nvSpPr>
        <p:spPr bwMode="auto">
          <a:xfrm flipV="1">
            <a:off x="6147343" y="2203450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Text Placeholder 2"/>
          <p:cNvSpPr>
            <a:spLocks noGrp="1"/>
          </p:cNvSpPr>
          <p:nvPr>
            <p:ph type="body" idx="15"/>
          </p:nvPr>
        </p:nvSpPr>
        <p:spPr>
          <a:xfrm>
            <a:off x="6263096" y="1524000"/>
            <a:ext cx="269748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23"/>
          <p:cNvSpPr>
            <a:spLocks noGrp="1"/>
          </p:cNvSpPr>
          <p:nvPr>
            <p:ph sz="quarter" idx="16"/>
          </p:nvPr>
        </p:nvSpPr>
        <p:spPr>
          <a:xfrm>
            <a:off x="6286866" y="2471383"/>
            <a:ext cx="2697480" cy="38184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4881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BE26-33FF-4D77-9262-5063D63A0820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3C78-48C1-4758-9090-49CD32B94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A4FE-FCB9-4A61-8717-6BFC4AC1785A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AEF90F-33D1-47E8-8C95-28AC18327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A18974-48F1-4F4B-B566-61055E3C3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E1922-ABD1-4CFA-AE55-FF85DC5A633B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12595D-3081-4F49-BDB2-DE65B0F323E2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533A688-730C-41FA-B051-8163A31EB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7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asuresforjustice.org/commons/yolo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May 9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700" dirty="0"/>
              <a:t>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/>
              <a:t>Defense counsel identifies and makes the referral</a:t>
            </a:r>
          </a:p>
          <a:p>
            <a:pPr lvl="1"/>
            <a:r>
              <a:rPr lang="en-US" dirty="0"/>
              <a:t>Early is ideal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Participant must agree to MH-DIV and follow the guidelines.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Participant must have the necessary insight and motivation to be successful in the program</a:t>
            </a:r>
          </a:p>
          <a:p>
            <a:pPr lvl="1"/>
            <a:endParaRPr lang="en-US" dirty="0"/>
          </a:p>
          <a:p>
            <a:pPr marL="0" indent="0" algn="r" fontAlgn="auto"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700" dirty="0"/>
              <a:t>What’s in the Secret Sauce?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Collaboration</a:t>
            </a:r>
          </a:p>
          <a:p>
            <a:pPr lvl="1" indent="0" fontAlgn="auto">
              <a:spcAft>
                <a:spcPts val="0"/>
              </a:spcAft>
              <a:buNone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District Attorney and Public Defender/Defense Counsel</a:t>
            </a:r>
          </a:p>
          <a:p>
            <a:pPr fontAlgn="auto">
              <a:spcAft>
                <a:spcPts val="0"/>
              </a:spcAft>
              <a:defRPr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dedicated judge</a:t>
            </a:r>
          </a:p>
          <a:p>
            <a:pPr fontAlgn="auto">
              <a:spcAft>
                <a:spcPts val="0"/>
              </a:spcAft>
              <a:defRPr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Dedicated staff at Probation and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Commuincare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supervising, providing services and supporting participants</a:t>
            </a:r>
          </a:p>
          <a:p>
            <a:pPr fontAlgn="auto">
              <a:spcAft>
                <a:spcPts val="0"/>
              </a:spcAft>
              <a:defRPr/>
            </a:pPr>
            <a:endParaRPr lang="en-US" sz="3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2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140261" y="218103"/>
            <a:ext cx="8534400" cy="758825"/>
          </a:xfrm>
        </p:spPr>
        <p:txBody>
          <a:bodyPr/>
          <a:lstStyle/>
          <a:p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               </a:t>
            </a:r>
            <a:r>
              <a:rPr lang="en-US" sz="5400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st MH-</a:t>
            </a:r>
            <a:r>
              <a:rPr lang="en-US" dirty="0" err="1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Div</a:t>
            </a:r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Meeting                   </a:t>
            </a:r>
            <a:r>
              <a:rPr lang="en-US" sz="1000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JG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C40BF5-3AE1-45C6-8AF0-1B24AD44C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22" y="1583964"/>
            <a:ext cx="6848908" cy="467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9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140261" y="218103"/>
            <a:ext cx="8534400" cy="758825"/>
          </a:xfrm>
        </p:spPr>
        <p:txBody>
          <a:bodyPr/>
          <a:lstStyle/>
          <a:p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               </a:t>
            </a:r>
            <a:r>
              <a:rPr lang="en-US" dirty="0" err="1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MH-Div</a:t>
            </a:r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Halloween BBQ                   </a:t>
            </a:r>
            <a:endParaRPr lang="en-US" sz="1000" dirty="0">
              <a:solidFill>
                <a:srgbClr val="88A44D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67DEF7DF-6D62-40A6-BF4C-3934FB3AF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36" y="1648045"/>
            <a:ext cx="4352265" cy="461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6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140261" y="218103"/>
            <a:ext cx="8534400" cy="758825"/>
          </a:xfrm>
        </p:spPr>
        <p:txBody>
          <a:bodyPr/>
          <a:lstStyle/>
          <a:p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               1</a:t>
            </a:r>
            <a:r>
              <a:rPr lang="en-US" baseline="30000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st</a:t>
            </a:r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MH-Div</a:t>
            </a:r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 Graduation</a:t>
            </a:r>
            <a:endParaRPr lang="en-US" sz="1000" dirty="0">
              <a:solidFill>
                <a:srgbClr val="88A44D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Picture 2" descr="A group of people holding certificates&#10;&#10;Description automatically generated with medium confidence">
            <a:extLst>
              <a:ext uri="{FF2B5EF4-FFF2-40B4-BE49-F238E27FC236}">
                <a16:creationId xmlns:a16="http://schemas.microsoft.com/office/drawing/2014/main" id="{CE1BCC0C-839F-BBF5-1E8A-C8954A059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03609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90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140261" y="218103"/>
            <a:ext cx="8534400" cy="758825"/>
          </a:xfrm>
        </p:spPr>
        <p:txBody>
          <a:bodyPr/>
          <a:lstStyle/>
          <a:p>
            <a:r>
              <a:rPr lang="en-US" altLang="en-US" sz="3200" dirty="0"/>
              <a:t>Triumph!</a:t>
            </a:r>
            <a:endParaRPr lang="en-US" sz="1000" dirty="0">
              <a:solidFill>
                <a:srgbClr val="88A44D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5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6E176955-9A40-C0AB-578A-1BDC14A67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9648" y="691344"/>
            <a:ext cx="4815625" cy="642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87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8A44D"/>
                </a:solidFill>
                <a:latin typeface="Aharoni" pitchFamily="2" charset="-79"/>
                <a:cs typeface="Aharoni" pitchFamily="2" charset="-79"/>
              </a:rPr>
              <a:t>Questions</a:t>
            </a:r>
          </a:p>
        </p:txBody>
      </p:sp>
      <p:pic>
        <p:nvPicPr>
          <p:cNvPr id="46082" name="Picture 6" descr="http://www.jamelent.com/wp-content/uploads/2012/09/stick_figure_drawing_thank_you_800_clr_69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6314" y="2274828"/>
            <a:ext cx="292576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390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Mental Illness in the Criminal Justice System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2E03-7DF4-4481-B541-36FBFDA8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78196B3-F1B4-44FF-B963-36DFA6417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7326" y="1634037"/>
            <a:ext cx="5642997" cy="52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703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700" dirty="0"/>
              <a:t>Established Programs:</a:t>
            </a:r>
            <a:br>
              <a:rPr lang="en-US" sz="2700" dirty="0"/>
            </a:br>
            <a:r>
              <a:rPr lang="en-US" sz="2700" dirty="0"/>
              <a:t>Mental Health &amp; Addiction Intervention Court</a:t>
            </a:r>
            <a:endParaRPr lang="en-US" alt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/>
              <a:t>Felony Conduct</a:t>
            </a:r>
          </a:p>
          <a:p>
            <a:r>
              <a:rPr lang="en-US" dirty="0"/>
              <a:t>Serious Mental Illness - SMI (schizophrenia, </a:t>
            </a:r>
            <a:r>
              <a:rPr lang="en-US" dirty="0" err="1"/>
              <a:t>schizo</a:t>
            </a:r>
            <a:r>
              <a:rPr lang="en-US" dirty="0"/>
              <a:t>-affective, or bipolar) </a:t>
            </a:r>
            <a:r>
              <a:rPr lang="en-US" b="1" i="1" dirty="0"/>
              <a:t>and/or</a:t>
            </a:r>
          </a:p>
          <a:p>
            <a:r>
              <a:rPr lang="en-US" dirty="0"/>
              <a:t>Substance use disorder – SUD</a:t>
            </a:r>
          </a:p>
          <a:p>
            <a:r>
              <a:rPr lang="en-US" dirty="0"/>
              <a:t>Must be YOLO Resident</a:t>
            </a:r>
          </a:p>
          <a:p>
            <a:pPr marL="0" indent="0" algn="r" fontAlgn="auto"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9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717176"/>
            <a:ext cx="8534400" cy="8098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2475" dirty="0"/>
            </a:br>
            <a:br>
              <a:rPr lang="en-US" sz="2475" dirty="0"/>
            </a:br>
            <a:br>
              <a:rPr lang="en-US" sz="2475" dirty="0"/>
            </a:br>
            <a:r>
              <a:rPr lang="en-US" sz="2700" dirty="0"/>
              <a:t>Mental Health Diversion Court:</a:t>
            </a:r>
            <a:br>
              <a:rPr lang="en-US" sz="2700" dirty="0"/>
            </a:br>
            <a:r>
              <a:rPr lang="en-US" sz="2700" dirty="0"/>
              <a:t>The Underserved Population</a:t>
            </a:r>
            <a:br>
              <a:rPr lang="en-US" sz="2475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308" y="1582743"/>
            <a:ext cx="8503920" cy="4572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157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about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how the criminal justice system addresses those who commit crimes and who live with </a:t>
            </a: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 severe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mental illness and/or substance use disorders?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 severe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felonies or misdemeanors conduct?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if they don’t live in Yolo?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None/>
              <a:defRPr/>
            </a:pP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1778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1213247" y="-402792"/>
            <a:ext cx="6858000" cy="172484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accent3"/>
                </a:solidFill>
              </a:rPr>
              <a:t>Yolo County Mental Health Diversion Court</a:t>
            </a:r>
          </a:p>
        </p:txBody>
      </p:sp>
      <p:sp>
        <p:nvSpPr>
          <p:cNvPr id="7171" name="Subtitle 4"/>
          <p:cNvSpPr>
            <a:spLocks noGrp="1"/>
          </p:cNvSpPr>
          <p:nvPr>
            <p:ph type="subTitle" idx="1"/>
          </p:nvPr>
        </p:nvSpPr>
        <p:spPr>
          <a:xfrm>
            <a:off x="798990" y="3119438"/>
            <a:ext cx="7272257" cy="3023910"/>
          </a:xfrm>
        </p:spPr>
        <p:txBody>
          <a:bodyPr/>
          <a:lstStyle/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" name="Picture 1" descr="A group of people holding certificates">
            <a:extLst>
              <a:ext uri="{FF2B5EF4-FFF2-40B4-BE49-F238E27FC236}">
                <a16:creationId xmlns:a16="http://schemas.microsoft.com/office/drawing/2014/main" id="{DA2A1D89-5E7B-C5E1-011F-61ECCF5EB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03609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2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237" y="147856"/>
            <a:ext cx="6578782" cy="900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sz="1856" dirty="0"/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shade val="75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Mental Health Diversion Court: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shade val="75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shade val="75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The Underserved Population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392079" y="2062394"/>
            <a:ext cx="6377940" cy="3555507"/>
          </a:xfrm>
        </p:spPr>
        <p:txBody>
          <a:bodyPr>
            <a:normAutofit fontScale="85000" lnSpcReduction="20000"/>
          </a:bodyPr>
          <a:lstStyle/>
          <a:p>
            <a:pPr marL="205979" lvl="1" indent="0">
              <a:buNone/>
            </a:pPr>
            <a:endParaRPr lang="en-US" altLang="en-US" sz="1350" dirty="0"/>
          </a:p>
          <a:p>
            <a:pPr marL="188516" indent="-257175"/>
            <a:r>
              <a:rPr lang="en-US" altLang="en-US" sz="3100" dirty="0"/>
              <a:t>Community Corrections Partnership (CCP) funding for 1001.36 </a:t>
            </a:r>
            <a:r>
              <a:rPr lang="en-US" altLang="en-US" sz="3100" b="1" i="1" dirty="0"/>
              <a:t>based</a:t>
            </a:r>
            <a:r>
              <a:rPr lang="en-US" altLang="en-US" sz="3100" dirty="0"/>
              <a:t> program includes:</a:t>
            </a:r>
          </a:p>
          <a:p>
            <a:pPr lvl="2"/>
            <a:r>
              <a:rPr lang="en-US" altLang="en-US" sz="2600" dirty="0"/>
              <a:t>PD </a:t>
            </a:r>
          </a:p>
          <a:p>
            <a:pPr lvl="2"/>
            <a:r>
              <a:rPr lang="en-US" altLang="en-US" sz="2600" dirty="0"/>
              <a:t>DA</a:t>
            </a:r>
          </a:p>
          <a:p>
            <a:pPr lvl="2"/>
            <a:r>
              <a:rPr lang="en-US" altLang="en-US" sz="2600" dirty="0"/>
              <a:t>Probation Officer</a:t>
            </a:r>
          </a:p>
          <a:p>
            <a:pPr lvl="2"/>
            <a:r>
              <a:rPr lang="en-US" altLang="en-US" sz="2600" dirty="0" err="1"/>
              <a:t>Communicare</a:t>
            </a:r>
            <a:r>
              <a:rPr lang="en-US" altLang="en-US" sz="2600" dirty="0"/>
              <a:t> – Case worker, Clinician, Peer Support worker</a:t>
            </a:r>
          </a:p>
          <a:p>
            <a:r>
              <a:rPr lang="en-US" altLang="en-US" sz="2600" dirty="0"/>
              <a:t>Not based on Medical funding so Yolo residency and Citizenship not mandatory. </a:t>
            </a:r>
          </a:p>
          <a:p>
            <a:pPr marL="0" indent="0">
              <a:buNone/>
            </a:pPr>
            <a:endParaRPr lang="en-US" altLang="en-US" sz="1650" dirty="0"/>
          </a:p>
          <a:p>
            <a:pPr marL="205979" lvl="1" indent="0">
              <a:buNone/>
            </a:pPr>
            <a:endParaRPr lang="en-US" altLang="en-US" sz="1275" dirty="0"/>
          </a:p>
          <a:p>
            <a:pPr lvl="1"/>
            <a:endParaRPr lang="en-US" altLang="en-US" sz="1275" dirty="0"/>
          </a:p>
          <a:p>
            <a:pPr marL="445294" lvl="2" indent="0" algn="r">
              <a:buNone/>
            </a:pPr>
            <a:endParaRPr lang="en-US" altLang="en-US" sz="900" dirty="0"/>
          </a:p>
          <a:p>
            <a:endParaRPr lang="en-US" altLang="en-US" sz="1650" dirty="0"/>
          </a:p>
        </p:txBody>
      </p:sp>
    </p:spTree>
    <p:extLst>
      <p:ext uri="{BB962C8B-B14F-4D97-AF65-F5344CB8AC3E}">
        <p14:creationId xmlns:p14="http://schemas.microsoft.com/office/powerpoint/2010/main" val="181369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61" y="218099"/>
            <a:ext cx="6400800" cy="607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856" dirty="0"/>
              <a:t>	</a:t>
            </a:r>
            <a:br>
              <a:rPr lang="en-US" sz="1856" dirty="0"/>
            </a:br>
            <a:br>
              <a:rPr lang="en-US" sz="1856" dirty="0"/>
            </a:br>
            <a:br>
              <a:rPr lang="en-US" sz="1856" dirty="0"/>
            </a:br>
            <a:r>
              <a:rPr lang="en-US" sz="1856" dirty="0"/>
              <a:t>		ELIGIBILITY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sz="118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or older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Charged/Convicted of one or more felonies or misdemeanors and in danger of getting charged with first felony. 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Participant must agree to MH-DIV and follow the guidelines.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Participant must have the necessary insight and motivation to be successful in the program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MH-DIV Team must all agree on participant’s acceptance</a:t>
            </a:r>
          </a:p>
          <a:p>
            <a:pPr marL="0" indent="0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2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0506" y="1460641"/>
            <a:ext cx="5633621" cy="7869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025" dirty="0"/>
              <a:t> </a:t>
            </a:r>
            <a:br>
              <a:rPr lang="en-US" altLang="en-US" sz="2025" dirty="0"/>
            </a:br>
            <a:r>
              <a:rPr lang="en-US" altLang="en-US" sz="3100" dirty="0"/>
              <a:t>The Program:  </a:t>
            </a:r>
            <a:r>
              <a:rPr lang="en-US" altLang="en-US" sz="3100" dirty="0" err="1"/>
              <a:t>CommuniCare</a:t>
            </a:r>
            <a:r>
              <a:rPr lang="en-US" altLang="en-US" sz="3100" dirty="0"/>
              <a:t> </a:t>
            </a:r>
            <a:br>
              <a:rPr lang="en-US" altLang="en-US" sz="2025" dirty="0"/>
            </a:br>
            <a:br>
              <a:rPr lang="en-US" altLang="en-US" sz="2025" dirty="0"/>
            </a:br>
            <a:br>
              <a:rPr lang="en-US" altLang="en-US" sz="2025" dirty="0"/>
            </a:br>
            <a:br>
              <a:rPr lang="en-US" altLang="en-US" sz="2025" dirty="0"/>
            </a:br>
            <a:br>
              <a:rPr lang="en-US" altLang="en-US" sz="2025" dirty="0"/>
            </a:br>
            <a:endParaRPr lang="en-US" altLang="en-US" sz="2025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2600" dirty="0"/>
              <a:t>Assessment of new referrals</a:t>
            </a:r>
          </a:p>
          <a:p>
            <a:pPr lvl="1"/>
            <a:r>
              <a:rPr lang="en-US" sz="2600" dirty="0"/>
              <a:t>Mental Health Care/Mental Health Referrals</a:t>
            </a:r>
          </a:p>
          <a:p>
            <a:pPr lvl="1"/>
            <a:r>
              <a:rPr lang="en-US" sz="2600" dirty="0"/>
              <a:t>Treatment planning – case by case basis</a:t>
            </a:r>
          </a:p>
          <a:p>
            <a:pPr lvl="1"/>
            <a:r>
              <a:rPr lang="en-US" sz="2600" dirty="0"/>
              <a:t>Peer Support Advocate</a:t>
            </a:r>
          </a:p>
          <a:p>
            <a:pPr lvl="1"/>
            <a:endParaRPr lang="en-US" sz="2600" dirty="0"/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4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0506" y="1460641"/>
            <a:ext cx="5633621" cy="7869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025" dirty="0"/>
              <a:t> </a:t>
            </a:r>
            <a:br>
              <a:rPr lang="en-US" altLang="en-US" sz="2025" dirty="0"/>
            </a:br>
            <a:r>
              <a:rPr lang="en-US" altLang="en-US" sz="3100" dirty="0"/>
              <a:t>The Program:  </a:t>
            </a:r>
            <a:r>
              <a:rPr lang="en-US" altLang="en-US" sz="3100" dirty="0" err="1"/>
              <a:t>CommuniCare</a:t>
            </a:r>
            <a:r>
              <a:rPr lang="en-US" altLang="en-US" sz="3100" dirty="0"/>
              <a:t> </a:t>
            </a:r>
            <a:br>
              <a:rPr lang="en-US" altLang="en-US" sz="2025" dirty="0"/>
            </a:br>
            <a:br>
              <a:rPr lang="en-US" altLang="en-US" sz="2025" dirty="0"/>
            </a:br>
            <a:br>
              <a:rPr lang="en-US" altLang="en-US" sz="2025" dirty="0"/>
            </a:br>
            <a:br>
              <a:rPr lang="en-US" altLang="en-US" sz="2025" dirty="0"/>
            </a:br>
            <a:br>
              <a:rPr lang="en-US" altLang="en-US" sz="2025" dirty="0"/>
            </a:br>
            <a:endParaRPr lang="en-US" altLang="en-US" sz="2025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2600" dirty="0"/>
              <a:t>Intensive case management</a:t>
            </a:r>
          </a:p>
          <a:p>
            <a:pPr lvl="1"/>
            <a:r>
              <a:rPr lang="en-US" sz="2600" dirty="0"/>
              <a:t>Monitoring </a:t>
            </a:r>
          </a:p>
          <a:p>
            <a:pPr lvl="1"/>
            <a:r>
              <a:rPr lang="en-US" sz="2600" dirty="0"/>
              <a:t>Accountability </a:t>
            </a:r>
          </a:p>
          <a:p>
            <a:pPr lvl="1"/>
            <a:r>
              <a:rPr lang="en-US" sz="2600" dirty="0"/>
              <a:t>Coordination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75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15904</TotalTime>
  <Words>368</Words>
  <Application>Microsoft Office PowerPoint</Application>
  <PresentationFormat>Letter Paper (8.5x11 in)</PresentationFormat>
  <Paragraphs>99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Arial</vt:lpstr>
      <vt:lpstr>Calibri</vt:lpstr>
      <vt:lpstr>Georgia</vt:lpstr>
      <vt:lpstr>Wingdings</vt:lpstr>
      <vt:lpstr>Wingdings 2</vt:lpstr>
      <vt:lpstr>Civic</vt:lpstr>
      <vt:lpstr>Commons Town Hall</vt:lpstr>
      <vt:lpstr>Mental Illness in the Criminal Justice System</vt:lpstr>
      <vt:lpstr>Established Programs: Mental Health &amp; Addiction Intervention Court</vt:lpstr>
      <vt:lpstr>   Mental Health Diversion Court: The Underserved Population  </vt:lpstr>
      <vt:lpstr>Yolo County Mental Health Diversion Court</vt:lpstr>
      <vt:lpstr> Mental Health Diversion Court: The Underserved Population</vt:lpstr>
      <vt:lpstr>      ELIGIBILITY </vt:lpstr>
      <vt:lpstr>  The Program:  CommuniCare      </vt:lpstr>
      <vt:lpstr>  The Program:  CommuniCare      </vt:lpstr>
      <vt:lpstr>Referrals</vt:lpstr>
      <vt:lpstr>What’s in the Secret Sauce?</vt:lpstr>
      <vt:lpstr>                1st MH-Div Meeting                   JG</vt:lpstr>
      <vt:lpstr>                MH-Div Halloween BBQ                   </vt:lpstr>
      <vt:lpstr>                1st MH-Div Graduation</vt:lpstr>
      <vt:lpstr>Triumph!</vt:lpstr>
      <vt:lpstr>Questions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Yolo County Department of Health Services Alcohol, Drug and Mental Health Division</dc:title>
  <dc:creator>Karen Larsen</dc:creator>
  <cp:lastModifiedBy>Mike Works</cp:lastModifiedBy>
  <cp:revision>413</cp:revision>
  <cp:lastPrinted>2022-11-02T21:07:59Z</cp:lastPrinted>
  <dcterms:created xsi:type="dcterms:W3CDTF">2014-08-18T19:48:13Z</dcterms:created>
  <dcterms:modified xsi:type="dcterms:W3CDTF">2023-05-02T20:34:43Z</dcterms:modified>
</cp:coreProperties>
</file>